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82" r:id="rId5"/>
    <p:sldId id="283" r:id="rId6"/>
    <p:sldId id="284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9" autoAdjust="0"/>
  </p:normalViewPr>
  <p:slideViewPr>
    <p:cSldViewPr snapToGrid="0">
      <p:cViewPr>
        <p:scale>
          <a:sx n="122" d="100"/>
          <a:sy n="122" d="100"/>
        </p:scale>
        <p:origin x="-96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27-Oct-20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789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08D4B6A-8113-4DFB-B82E-B60CAC8E0A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822E561-F97C-4CBB-A9A6-A6BF6317B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sr-Latn-ME" sz="6000" dirty="0">
                <a:solidFill>
                  <a:schemeClr val="tx1"/>
                </a:solidFill>
              </a:rPr>
              <a:t>Kula</a:t>
            </a:r>
            <a:br>
              <a:rPr lang="sr-Latn-ME" sz="6000" dirty="0">
                <a:solidFill>
                  <a:schemeClr val="tx1"/>
                </a:solidFill>
              </a:rPr>
            </a:br>
            <a:r>
              <a:rPr lang="sr-Latn-ME" sz="6000" dirty="0">
                <a:solidFill>
                  <a:schemeClr val="tx1"/>
                </a:solidFill>
              </a:rPr>
              <a:t>gardoŠ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 fontScale="92500" lnSpcReduction="20000"/>
          </a:bodyPr>
          <a:lstStyle/>
          <a:p>
            <a:r>
              <a:rPr lang="sr-Latn-ME" sz="2000" dirty="0"/>
              <a:t>Mihajlo Maričić</a:t>
            </a:r>
          </a:p>
          <a:p>
            <a:r>
              <a:rPr lang="sr-Latn-ME" sz="2000" dirty="0"/>
              <a:t>Matija dejanović</a:t>
            </a:r>
          </a:p>
          <a:p>
            <a:r>
              <a:rPr lang="sr-Latn-ME" sz="2000" dirty="0"/>
              <a:t>Vuk vučković</a:t>
            </a:r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B01B0E58-A5C8-4CDA-A2E0-35DF94E59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FC72A4D-99C9-4166-B110-8D09F69A8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92" y="457201"/>
            <a:ext cx="7617903" cy="6181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4873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Kula Gardoš ili Milenijumski spomenik nalazi se na Gardoš brdu (opština Zemun) koja se izdiže iznad desne obale Dunava u visini od 112 m.</a:t>
            </a:r>
          </a:p>
        </p:txBody>
      </p:sp>
      <p:pic>
        <p:nvPicPr>
          <p:cNvPr id="1028" name="Picture 4" descr="Gardoš kula - Poslednji simbol palog carstva u Beogradu - Destinelo">
            <a:extLst>
              <a:ext uri="{FF2B5EF4-FFF2-40B4-BE49-F238E27FC236}">
                <a16:creationId xmlns:a16="http://schemas.microsoft.com/office/drawing/2014/main" xmlns="" id="{7BD0C3FD-6B80-4AD2-BF29-BFDD91E29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6291"/>
            <a:ext cx="12192000" cy="49617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51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Kula Gardoš je visoka 36m i podignuta je na najistaknutijem delu Gardoša u središtu zidina i ruševina srednjovekovne tvrđave Taurunum iz 9. veka od koje su danas ostale samo ugaone kule i delovi obrusenih zidina.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E533B81-0013-4AE4-B4EB-AFE6D0185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0806"/>
            <a:ext cx="12192000" cy="474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529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75864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Čuvena Zemunska kula izgrađena povodom 1000 godina otako su se Mađari doselili u Evropu sa Urala. Oni su sagradili četiri Milenijumska spomenika koji su označavali granice Ugarske sa svih strana sveta. Kula na Gardošu je izgrađena da bi obeležila zamišljenu južnu granicu Ugarske i jedina je ostala sačuvana od svih spomenika koji su izvan Mađarske. Kule u Slovačkoj, Ukrajni i  Rumuniji više ne postoje.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M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pic>
        <p:nvPicPr>
          <p:cNvPr id="2050" name="Picture 2" descr="Сремска жупанија - Wikiwand">
            <a:extLst>
              <a:ext uri="{FF2B5EF4-FFF2-40B4-BE49-F238E27FC236}">
                <a16:creationId xmlns:a16="http://schemas.microsoft.com/office/drawing/2014/main" xmlns="" id="{B65B5DD7-2165-431F-9744-DDE727397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0" y="3083893"/>
            <a:ext cx="6993964" cy="3659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ilenijumska kula: kraljevski biser na obroncima „grada od zemlje“ | Bilo  jednom u Beogradu">
            <a:extLst>
              <a:ext uri="{FF2B5EF4-FFF2-40B4-BE49-F238E27FC236}">
                <a16:creationId xmlns:a16="http://schemas.microsoft.com/office/drawing/2014/main" xmlns="" id="{27C65726-6908-4730-A8CB-3B6FC8557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485" y="681710"/>
            <a:ext cx="3733102" cy="6079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75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Kulu su projektovali Mađarske arhitekte i podignuta je kao romantičarski spomenik, od opeke i kamena, imala je na sebi brojne sibole Ugarskog kraljevstva. Na samom vrhu kule nalazila se pozlaćena skulptura Turula, mitskog pticolikog bića iz Mađarskih narodnih legendi. Raspon krila Turula bio je 4m</a:t>
            </a:r>
            <a:r>
              <a:rPr lang="sr-Latn-ME" dirty="0">
                <a:solidFill>
                  <a:prstClr val="black"/>
                </a:solidFill>
                <a:latin typeface="Franklin Gothic Book" panose="020B0502020104020203"/>
              </a:rPr>
              <a:t>.</a:t>
            </a: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935D558-BF87-4C8C-8E1B-C99BD7E0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87" y="2802318"/>
            <a:ext cx="2555671" cy="3509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ED2A664-5FDB-465B-A6C9-96FF7C820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587" y="2441943"/>
            <a:ext cx="2418851" cy="1886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60A46D-F78F-4062-9A3E-5FF77AC8C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822" y="4597372"/>
            <a:ext cx="2198380" cy="1645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BC2ACA9-B591-4EF5-8735-3993E6C16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673" y="2673107"/>
            <a:ext cx="5776189" cy="3638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169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Kula je bila oštećena u I svetskom ratu, a ponovo je obnovljena 1919, godine. Oko kule nalazi se utvrđenje iz XIV veka, gde se na mestu Gardoš kule nalazila branič kula koja je služila kao bezbedno utočište feudalaca i zapovednika grada u slučaju opasnosti.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A98F3C-D71C-4224-8ADD-6337C216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0783">
            <a:off x="564578" y="3496107"/>
            <a:ext cx="4025513" cy="2746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958938C-99DD-4AC3-839D-A4A6C34F4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6000">
            <a:off x="3498198" y="2255201"/>
            <a:ext cx="2283046" cy="3443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Zemunska tvrđava - Gardoš - Page">
            <a:extLst>
              <a:ext uri="{FF2B5EF4-FFF2-40B4-BE49-F238E27FC236}">
                <a16:creationId xmlns:a16="http://schemas.microsoft.com/office/drawing/2014/main" xmlns="" id="{D8DD47A2-9F43-42DB-B345-58C4BC26C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5547">
            <a:off x="5974789" y="2596950"/>
            <a:ext cx="5801419" cy="2866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8302225-E5B4-4506-94AE-6C0C0EA06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7434">
            <a:off x="5057683" y="4146780"/>
            <a:ext cx="1915792" cy="2274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764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Obzirom da je upravo Branič kula bila na najdominantnijem položaju grada , tadašnji vladari Zemuna odlučuju da tu podignu Milenijumski spomenik. Ceo prostor na desnom bregu Gardoša je jedno veliko arheolosko nalazište. Na samom bregu iskopan je Rimski sarkofag koji se i danas može videti u Zemunskom parku. Arheolozi su na Gardošu pronašli i ostatke starčevačke i vinčanske kulture.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8FD9737-18FA-4747-A9BB-428F37F95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0290"/>
            <a:ext cx="12192000" cy="4407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013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248874" y="1191236"/>
            <a:ext cx="11453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Izvorno ova kula nazvana je Milenijumska a kasnije tokom vremena dobijala je različita imena. Srbi koji su naseljavali Zemun nazvali su je i kula Sibinjanin Jnka, po istoriskoj ličnosti Janošu Hunjadiju koji je ratovao protiv Turaka koji 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opevan u mnogim narodnim epskim pesmama. Neutralni naziv Gradoš kula dobila je po znamenitom desnom bregu na kom je pre više od jednog veka sazidana.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6DCD76-47B9-4224-A113-AF0ABDACB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1565"/>
            <a:ext cx="12096925" cy="4384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94D1611-BEEE-4FA9-A6FF-3ACA174F5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543" y="2917584"/>
            <a:ext cx="3502325" cy="3290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888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Brojne Zemunske urbane legende vezuju se za ovu kulu. Najpoznatija je o misterioznim pozemnim tunelima koji spajaju Gardoš i Beogradsku tvrđavu. Ulaz u ovaj legendarni tunel nalazi se po pričama, baš ispod ove kule, koja predstavlja čvorište tajanstvenih mitskih podzemnih puteva.</a:t>
            </a:r>
          </a:p>
        </p:txBody>
      </p:sp>
      <p:pic>
        <p:nvPicPr>
          <p:cNvPr id="7170" name="Picture 2" descr="U galeriji ''Čubrilo'' otvorena izložba fotografija &quot;Podzemun&quot; | Najnovije  vesti - Srbija danas">
            <a:extLst>
              <a:ext uri="{FF2B5EF4-FFF2-40B4-BE49-F238E27FC236}">
                <a16:creationId xmlns:a16="http://schemas.microsoft.com/office/drawing/2014/main" xmlns="" id="{62A71E54-B0CE-437B-994A-D113F76BE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8250"/>
            <a:ext cx="12192000" cy="46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534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07597" y="856056"/>
            <a:ext cx="8516938" cy="179388"/>
          </a:xfrm>
        </p:spPr>
        <p:txBody>
          <a:bodyPr anchor="ctr">
            <a:noAutofit/>
          </a:bodyPr>
          <a:lstStyle/>
          <a:p>
            <a:r>
              <a:rPr lang="sr-Latn-ME" sz="2000" dirty="0">
                <a:solidFill>
                  <a:schemeClr val="tx1"/>
                </a:solidFill>
              </a:rPr>
              <a:t>Kula gardoŠ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55ACC6-5EE9-4B58-B962-EEC3FFDE443F}"/>
              </a:ext>
            </a:extLst>
          </p:cNvPr>
          <p:cNvSpPr txBox="1"/>
          <p:nvPr/>
        </p:nvSpPr>
        <p:spPr>
          <a:xfrm>
            <a:off x="307597" y="1249960"/>
            <a:ext cx="11361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Kula Gradoš je danas značajni kulturno-istoriski spomenik gde se nalazi i galerija </a:t>
            </a:r>
            <a:r>
              <a:rPr kumimoji="0" lang="sr-Cyrl-R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„</a:t>
            </a:r>
            <a:r>
              <a:rPr kumimoji="0" lang="sr-Latn-M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Čubrilo</a:t>
            </a:r>
            <a:r>
              <a:rPr kumimoji="0" lang="sr-Cyrl-R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“</a:t>
            </a:r>
            <a:r>
              <a:rPr kumimoji="0" lang="sr-Latn-M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 </a:t>
            </a:r>
            <a:r>
              <a:rPr kumimoji="0" lang="sr-Latn-M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u kojoj je jedan deo posvećen liku i delu Milutina Milankovića. Na vrhu kule nalazi se i vidikovac sa koga se pruža veličanstven pogled na Dunav, Zemun, Beograd i okolinu.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F206F6F-871F-4ACC-B74A-04F49A1D8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61" y="2342057"/>
            <a:ext cx="2961781" cy="1975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 descr="U galeriji ''Čubrilo'' otvorena izložba fotografija &quot;Podzemun&quot; | Najnovije  vesti - Srbija danas">
            <a:extLst>
              <a:ext uri="{FF2B5EF4-FFF2-40B4-BE49-F238E27FC236}">
                <a16:creationId xmlns:a16="http://schemas.microsoft.com/office/drawing/2014/main" xmlns="" id="{FB52F380-FA6B-48E3-A29E-8A832DB48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60" y="4557500"/>
            <a:ext cx="2961781" cy="1970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1326031-AC08-41A4-B1FD-F1BA60076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006" y="2275738"/>
            <a:ext cx="3131961" cy="2087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95F2F8D-7FE3-4232-98D2-BBDE6FF3C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0447" y="4516521"/>
            <a:ext cx="3199179" cy="2011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7F73D3D-DEF3-4AA1-BBFF-F3727935A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2765" y="2760455"/>
            <a:ext cx="3206516" cy="32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62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61DC0E-518B-4E42-A78B-5373F36DC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2183" y="602078"/>
            <a:ext cx="3610184" cy="6151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4322" y="664285"/>
            <a:ext cx="7316916" cy="2374455"/>
          </a:xfrm>
        </p:spPr>
        <p:txBody>
          <a:bodyPr anchor="ctr">
            <a:normAutofit/>
          </a:bodyPr>
          <a:lstStyle/>
          <a:p>
            <a:pPr algn="ctr"/>
            <a:r>
              <a:rPr lang="sr-Latn-ME" sz="6000" dirty="0">
                <a:solidFill>
                  <a:schemeClr val="tx1"/>
                </a:solidFill>
              </a:rPr>
              <a:t>Kula</a:t>
            </a:r>
            <a:br>
              <a:rPr lang="sr-Latn-ME" sz="6000" dirty="0">
                <a:solidFill>
                  <a:schemeClr val="tx1"/>
                </a:solidFill>
              </a:rPr>
            </a:br>
            <a:r>
              <a:rPr lang="sr-Latn-ME" sz="6000" dirty="0">
                <a:solidFill>
                  <a:schemeClr val="tx1"/>
                </a:solidFill>
              </a:rPr>
              <a:t>gardoŠ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3577" y="3424790"/>
            <a:ext cx="3511233" cy="1147054"/>
          </a:xfrm>
        </p:spPr>
        <p:txBody>
          <a:bodyPr anchor="t">
            <a:normAutofit fontScale="85000" lnSpcReduction="20000"/>
          </a:bodyPr>
          <a:lstStyle/>
          <a:p>
            <a:pPr algn="ctr"/>
            <a:r>
              <a:rPr lang="sr-Latn-ME" sz="2000" dirty="0"/>
              <a:t>Matija dejanović</a:t>
            </a:r>
          </a:p>
          <a:p>
            <a:pPr algn="ctr"/>
            <a:r>
              <a:rPr lang="sr-Latn-ME" sz="2000" dirty="0"/>
              <a:t>Vuk vučkoviĆ</a:t>
            </a:r>
          </a:p>
          <a:p>
            <a:pPr algn="ctr"/>
            <a:r>
              <a:rPr lang="sr-Latn-ME" sz="2000"/>
              <a:t>Mihajlo MariČiĆ</a:t>
            </a:r>
            <a:endParaRPr lang="sr-Latn-ME" sz="2000" dirty="0"/>
          </a:p>
          <a:p>
            <a:pPr algn="ctr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42845B2-395E-45BB-BD31-50D5AD005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48" y="602078"/>
            <a:ext cx="3254928" cy="6255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D00E0D5B-8715-424C-AFD1-523F34222C9B}"/>
              </a:ext>
            </a:extLst>
          </p:cNvPr>
          <p:cNvSpPr txBox="1">
            <a:spLocks/>
          </p:cNvSpPr>
          <p:nvPr/>
        </p:nvSpPr>
        <p:spPr>
          <a:xfrm>
            <a:off x="4129077" y="5909329"/>
            <a:ext cx="3511233" cy="40758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Latn-ME" sz="2000" b="1" dirty="0">
                <a:solidFill>
                  <a:schemeClr val="bg1"/>
                </a:solidFill>
              </a:rPr>
              <a:t>Beograd, 25.09.2020.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1E93E24-54CA-42D2-9032-18A50DBDA934}"/>
              </a:ext>
            </a:extLst>
          </p:cNvPr>
          <p:cNvSpPr txBox="1"/>
          <p:nvPr/>
        </p:nvSpPr>
        <p:spPr>
          <a:xfrm>
            <a:off x="4053576" y="4655734"/>
            <a:ext cx="37393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ME" sz="1400" dirty="0">
                <a:solidFill>
                  <a:schemeClr val="bg1"/>
                </a:solidFill>
              </a:rPr>
              <a:t>,,Ja i dalje gledam sa brega u reku preko zlatnog krsta velelepne crkve. Vidici se tanje, al' se nebo širi, vremena je malo da ti se još divim.</a:t>
            </a:r>
            <a:r>
              <a:rPr lang="en-US" sz="1400" dirty="0">
                <a:solidFill>
                  <a:schemeClr val="bg1"/>
                </a:solidFill>
              </a:rPr>
              <a:t>”</a:t>
            </a:r>
            <a:endParaRPr lang="sr-Latn-ME" sz="1400" dirty="0">
              <a:solidFill>
                <a:schemeClr val="bg1"/>
              </a:solidFill>
            </a:endParaRPr>
          </a:p>
          <a:p>
            <a:pPr algn="ctr"/>
            <a:endParaRPr lang="sr-Latn-ME" sz="1400" dirty="0">
              <a:solidFill>
                <a:schemeClr val="bg1"/>
              </a:solidFill>
            </a:endParaRPr>
          </a:p>
          <a:p>
            <a:pPr algn="ctr"/>
            <a:r>
              <a:rPr lang="sr-Latn-ME" sz="1000" i="1" dirty="0">
                <a:solidFill>
                  <a:schemeClr val="bg1"/>
                </a:solidFill>
              </a:rPr>
              <a:t>Stih pesme - Nek te ima, moj Zemune </a:t>
            </a:r>
          </a:p>
        </p:txBody>
      </p:sp>
    </p:spTree>
    <p:extLst>
      <p:ext uri="{BB962C8B-B14F-4D97-AF65-F5344CB8AC3E}">
        <p14:creationId xmlns:p14="http://schemas.microsoft.com/office/powerpoint/2010/main" val="389433866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VTI" id="{97558BDE-0B66-457C-BB6F-7B1B22DAA9B8}" vid="{F53508A3-AC60-448A-AF37-934D5F1A0D5E}"/>
    </a:ext>
  </a:extLst>
</a:theme>
</file>

<file path=ppt/theme/themeOverride1.xml><?xml version="1.0" encoding="utf-8"?>
<a:themeOverride xmlns:a="http://schemas.openxmlformats.org/drawingml/2006/main">
  <a:clrScheme name="DividendVTI">
    <a:dk1>
      <a:sysClr val="windowText" lastClr="000000"/>
    </a:dk1>
    <a:lt1>
      <a:sysClr val="window" lastClr="FFFFFF"/>
    </a:lt1>
    <a:dk2>
      <a:srgbClr val="3D3D3D"/>
    </a:dk2>
    <a:lt2>
      <a:srgbClr val="EBEBEB"/>
    </a:lt2>
    <a:accent1>
      <a:srgbClr val="ED8428"/>
    </a:accent1>
    <a:accent2>
      <a:srgbClr val="E6C46D"/>
    </a:accent2>
    <a:accent3>
      <a:srgbClr val="537685"/>
    </a:accent3>
    <a:accent4>
      <a:srgbClr val="969FA7"/>
    </a:accent4>
    <a:accent5>
      <a:srgbClr val="A9C37C"/>
    </a:accent5>
    <a:accent6>
      <a:srgbClr val="5A8071"/>
    </a:accent6>
    <a:hlink>
      <a:srgbClr val="828282"/>
    </a:hlink>
    <a:folHlink>
      <a:srgbClr val="A5A5A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purl.org/dc/dcmitype/"/>
    <ds:schemaRef ds:uri="71af3243-3dd4-4a8d-8c0d-dd76da1f02a5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{D7037AF3-2491-49BD-B8D7-AFA0D05522CF}tf11964407_win32</Template>
  <TotalTime>167</TotalTime>
  <Words>538</Words>
  <Application>Microsoft Office PowerPoint</Application>
  <PresentationFormat>Custom</PresentationFormat>
  <Paragraphs>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DividendVTI</vt:lpstr>
      <vt:lpstr>Kula gardoŠ</vt:lpstr>
      <vt:lpstr>Kula gardoŠ</vt:lpstr>
      <vt:lpstr>Kula gardoŠ</vt:lpstr>
      <vt:lpstr>Kula gardoŠ</vt:lpstr>
      <vt:lpstr>Kula gardoŠ</vt:lpstr>
      <vt:lpstr>Kula gardoŠ</vt:lpstr>
      <vt:lpstr>Kula gardoŠ</vt:lpstr>
      <vt:lpstr>Kula gardoŠ</vt:lpstr>
      <vt:lpstr>Kula gardoŠ</vt:lpstr>
      <vt:lpstr>Kula gardoŠ</vt:lpstr>
      <vt:lpstr>Kula gardoŠ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Kula gardoŠ</dc:title>
  <dc:creator>Mihaljlo Maricic</dc:creator>
  <cp:lastModifiedBy>acer</cp:lastModifiedBy>
  <cp:revision>13</cp:revision>
  <dcterms:created xsi:type="dcterms:W3CDTF">2020-09-27T16:58:27Z</dcterms:created>
  <dcterms:modified xsi:type="dcterms:W3CDTF">2020-10-27T09:02:57Z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